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9"/>
  </p:notesMasterIdLst>
  <p:sldIdLst>
    <p:sldId id="259" r:id="rId2"/>
    <p:sldId id="399" r:id="rId3"/>
    <p:sldId id="403" r:id="rId4"/>
    <p:sldId id="404" r:id="rId5"/>
    <p:sldId id="401" r:id="rId6"/>
    <p:sldId id="405" r:id="rId7"/>
    <p:sldId id="406" r:id="rId8"/>
    <p:sldId id="407" r:id="rId9"/>
    <p:sldId id="408" r:id="rId10"/>
    <p:sldId id="402" r:id="rId11"/>
    <p:sldId id="410" r:id="rId12"/>
    <p:sldId id="411" r:id="rId13"/>
    <p:sldId id="412" r:id="rId14"/>
    <p:sldId id="414" r:id="rId15"/>
    <p:sldId id="415" r:id="rId16"/>
    <p:sldId id="413" r:id="rId17"/>
    <p:sldId id="400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FFCC"/>
    <a:srgbClr val="CCFFFF"/>
    <a:srgbClr val="053D0C"/>
    <a:srgbClr val="FF7C80"/>
    <a:srgbClr val="00FF99"/>
    <a:srgbClr val="FFFF99"/>
    <a:srgbClr val="FF99CC"/>
    <a:srgbClr val="0000FF"/>
    <a:srgbClr val="08C2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02" autoAdjust="0"/>
    <p:restoredTop sz="73132" autoAdjust="0"/>
  </p:normalViewPr>
  <p:slideViewPr>
    <p:cSldViewPr>
      <p:cViewPr varScale="1">
        <p:scale>
          <a:sx n="53" d="100"/>
          <a:sy n="53" d="100"/>
        </p:scale>
        <p:origin x="-181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614588E5-75C3-FB44-AD17-799B8F090E62}" type="datetimeFigureOut">
              <a:rPr lang="en-US"/>
              <a:pPr>
                <a:defRPr/>
              </a:pPr>
              <a:t>27/06/2016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8BA41E9-F327-744C-8261-3CD56BE5ED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0113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xúc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muốn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15m.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gồm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tùy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gồm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sạch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/>
              </a:rPr>
              <a:t>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/>
              </a:rPr>
              <a:t>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/>
              </a:rPr>
              <a:t>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bỏ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8336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12,5mm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bay.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ưong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nghìn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mm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thậm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xảy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lẹm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lẹm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F­­­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U/d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: 	F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(mm)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D: 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(mm)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1215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hòa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cẩn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chắn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bóc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bóc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chú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ý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lẹm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thuộc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2.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phôi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nghiệt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/>
              </a:rPr>
              <a:t>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0,0025 mm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0,025 mm.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axit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(photographic plate)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vòi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vòi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xúc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mòn.Thời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0,0025 mm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0,25mm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1597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(photochemical machining)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đòi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hỏi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CAD,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sang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co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Phôi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phun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lò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rồi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1597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lĩnh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ô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mịn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lò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xo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1522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Image" r:id="rId3" imgW="8228571" imgH="8711111" progId="">
                  <p:embed/>
                </p:oleObj>
              </mc:Choice>
              <mc:Fallback>
                <p:oleObj name="Image" r:id="rId3" imgW="8228571" imgH="871111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alphaModFix amt="4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7" name="AutoShape 21"/>
          <p:cNvSpPr>
            <a:spLocks noChangeArrowheads="1"/>
          </p:cNvSpPr>
          <p:nvPr/>
        </p:nvSpPr>
        <p:spPr bwMode="ltGray">
          <a:xfrm>
            <a:off x="1474788" y="5156200"/>
            <a:ext cx="7129462" cy="5048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4254500" y="6088063"/>
            <a:ext cx="1079500" cy="603250"/>
            <a:chOff x="2680" y="3678"/>
            <a:chExt cx="680" cy="38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200" b="1" smtClean="0">
                  <a:solidFill>
                    <a:schemeClr val="tx2"/>
                  </a:solidFill>
                  <a:latin typeface="Verdana" pitchFamily="34" charset="0"/>
                  <a:ea typeface="+mn-ea"/>
                </a:rPr>
                <a:t>LOGO</a:t>
              </a:r>
            </a:p>
          </p:txBody>
        </p:sp>
        <p:sp>
          <p:nvSpPr>
            <p:cNvPr id="10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ea typeface="+mn-ea"/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54806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614488" y="5224463"/>
            <a:ext cx="68580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04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14FA0-0326-B44D-AF68-33A26BD3C8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385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BAE6E-E86D-054D-977C-5EDF652731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631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CC1637-BECF-254C-929A-3CBCFCFEA0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317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25F60B-848E-1E41-BFFA-3125CDA5CD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224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B7D69-94BF-574D-AEB7-3F44322559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7788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4CB8B-8CEF-CC43-B13C-55E6CC1B54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39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62C47C-B32C-234D-A6A3-B2D37037BB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993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CC2F2-324F-1D4F-9E54-E4EAE15A5E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82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699A79-3C37-BC4E-898A-39764CA08F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336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33469A-7BEC-2046-89D9-9FB3D1BED7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20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E96AC-CA2A-D74B-8DE7-96C22DE15F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0803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 descr="Light horizontal"/>
          <p:cNvSpPr>
            <a:spLocks noChangeArrowheads="1"/>
          </p:cNvSpPr>
          <p:nvPr/>
        </p:nvSpPr>
        <p:spPr bwMode="gray">
          <a:xfrm>
            <a:off x="0" y="0"/>
            <a:ext cx="468313" cy="6858000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7" name="Rectangle 16"/>
          <p:cNvSpPr>
            <a:spLocks noChangeArrowheads="1"/>
          </p:cNvSpPr>
          <p:nvPr/>
        </p:nvSpPr>
        <p:spPr bwMode="invGray">
          <a:xfrm>
            <a:off x="0" y="-26988"/>
            <a:ext cx="9144000" cy="6921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8" name="Line 17"/>
          <p:cNvSpPr>
            <a:spLocks noChangeShapeType="1"/>
          </p:cNvSpPr>
          <p:nvPr/>
        </p:nvSpPr>
        <p:spPr bwMode="gray">
          <a:xfrm>
            <a:off x="468313" y="6410325"/>
            <a:ext cx="8424862" cy="0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" name="AutoShape 18"/>
          <p:cNvSpPr>
            <a:spLocks noChangeArrowheads="1"/>
          </p:cNvSpPr>
          <p:nvPr/>
        </p:nvSpPr>
        <p:spPr bwMode="blackWhite">
          <a:xfrm>
            <a:off x="468313" y="233363"/>
            <a:ext cx="7488237" cy="7207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66700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008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386513"/>
            <a:ext cx="21336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1">
                <a:latin typeface="Verdana" charset="0"/>
              </a:defRPr>
            </a:lvl1pPr>
          </a:lstStyle>
          <a:p>
            <a:fld id="{F7B065C0-463D-F941-91E6-8886F6C2572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47688" y="319088"/>
            <a:ext cx="71628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5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600" b="1" smtClean="0">
                <a:solidFill>
                  <a:schemeClr val="bg1"/>
                </a:solidFill>
                <a:latin typeface="Verdana" pitchFamily="34" charset="0"/>
                <a:ea typeface="+mn-ea"/>
              </a:rPr>
              <a:t>LOGO</a:t>
            </a:r>
          </a:p>
        </p:txBody>
      </p:sp>
      <p:sp>
        <p:nvSpPr>
          <p:cNvPr id="1036" name="AutoShape 14"/>
          <p:cNvSpPr>
            <a:spLocks noChangeArrowheads="1"/>
          </p:cNvSpPr>
          <p:nvPr/>
        </p:nvSpPr>
        <p:spPr bwMode="ltGray">
          <a:xfrm rot="5400000">
            <a:off x="8397876" y="-136525"/>
            <a:ext cx="284162" cy="750887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fme.hcmut.edu.vn/fme/index_en.php?category=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PCMI%20-%20A%20look%20into%20Photo%20Chemical%20Machining.mp4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TAO%20LOP%20BAO%20VE.pptx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sp>
        <p:nvSpPr>
          <p:cNvPr id="3079" name="TextBox 13"/>
          <p:cNvSpPr txBox="1">
            <a:spLocks noChangeArrowheads="1"/>
          </p:cNvSpPr>
          <p:nvPr/>
        </p:nvSpPr>
        <p:spPr bwMode="auto">
          <a:xfrm>
            <a:off x="919563" y="231775"/>
            <a:ext cx="693023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TRƯỜNG CAO ĐẲNG KỸ THUẬT LÝ TỰ TRỌNG</a:t>
            </a:r>
          </a:p>
          <a:p>
            <a:pPr algn="ctr" eaLnBrk="1" hangingPunct="1">
              <a:defRPr/>
            </a:pPr>
            <a:r>
              <a:rPr lang="en-US" sz="1600" b="1" u="sng" cap="all" dirty="0" smtClean="0">
                <a:latin typeface="+mj-lt"/>
                <a:ea typeface="+mn-ea"/>
                <a:hlinkClick r:id="rId2"/>
              </a:rPr>
              <a:t>KHOA KỸ THUẬT CÔNG NGHỆ CƠ KHÍ</a:t>
            </a:r>
            <a:endParaRPr lang="en-US" altLang="en-US" sz="1600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457200" y="1828800"/>
            <a:ext cx="868680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 b="1" dirty="0" smtClean="0">
                <a:solidFill>
                  <a:srgbClr val="00B050"/>
                </a:solidFill>
                <a:latin typeface="Times New Roman" charset="0"/>
                <a:ea typeface="Times New Roman" charset="0"/>
                <a:cs typeface="Times New Roman" charset="0"/>
              </a:rPr>
              <a:t>CHỦ ĐỀ</a:t>
            </a:r>
            <a:endParaRPr lang="en-US" altLang="en-US" sz="2800" b="1" dirty="0">
              <a:solidFill>
                <a:srgbClr val="00B05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 eaLnBrk="1" hangingPunct="1"/>
            <a:r>
              <a:rPr lang="en-US" sz="4000" b="1" dirty="0" smtClean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PHƯƠNG </a:t>
            </a:r>
            <a:r>
              <a:rPr lang="en-US" sz="4000" b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PHÁP GIA CÔNG HÓA</a:t>
            </a:r>
          </a:p>
          <a:p>
            <a:pPr algn="ctr" eaLnBrk="1" hangingPunct="1"/>
            <a:r>
              <a:rPr lang="en-US" sz="4000" b="1" dirty="0">
                <a:solidFill>
                  <a:srgbClr val="FF0000"/>
                </a:solidFill>
                <a:latin typeface="Times New Roman" charset="0"/>
                <a:ea typeface="Times New Roman" charset="0"/>
                <a:cs typeface="Times New Roman" charset="0"/>
              </a:rPr>
              <a:t>&amp; XÂY DỰNG BÀI THÍ NGHIỆM PHƯƠNG PHÁP QUANG HÓA</a:t>
            </a:r>
          </a:p>
          <a:p>
            <a:pPr algn="ctr" eaLnBrk="1" hangingPunct="1"/>
            <a:endParaRPr lang="vi-VN" altLang="en-US" sz="4000" b="1" dirty="0"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408979" y="4906513"/>
            <a:ext cx="5156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Trình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bày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: 	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Lưu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Thị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Yến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Vũ</a:t>
            </a:r>
            <a:endParaRPr lang="en-US" altLang="en-US" sz="24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eaLnBrk="1" hangingPunct="1"/>
            <a:r>
              <a:rPr lang="en-US" altLang="en-US" sz="2400" b="1" dirty="0">
                <a:latin typeface="Times New Roman" charset="0"/>
                <a:ea typeface="Times New Roman" charset="0"/>
                <a:cs typeface="Times New Roman" charset="0"/>
              </a:rPr>
              <a:t>	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	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Trần</a:t>
            </a:r>
            <a:r>
              <a:rPr lang="en-US" alt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 Minh </a:t>
            </a:r>
            <a:r>
              <a:rPr lang="en-US" altLang="en-US" sz="2400" b="1" dirty="0" err="1" smtClean="0">
                <a:latin typeface="Times New Roman" charset="0"/>
                <a:ea typeface="Times New Roman" charset="0"/>
                <a:cs typeface="Times New Roman" charset="0"/>
              </a:rPr>
              <a:t>Thông</a:t>
            </a:r>
            <a:endParaRPr lang="en-US" alt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MINH THONG\ho so chuyen mon\bao cao khoa hoc\hinh anh lien quan\01-CHEMICAL-MACHINING-PROCESS-UNCONVENTIONAL-MACHINING-PROCESS_thum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143000"/>
            <a:ext cx="6019800" cy="485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1827312" y="342594"/>
            <a:ext cx="4752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1. NGUYÊN LÝ GIA CÔNG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62800" y="57150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5" action="ppaction://hlinkfile"/>
              </a:rPr>
              <a:t>VIDEO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83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40584" y="342594"/>
            <a:ext cx="7125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2. KHẢ NĂNG VÀ CÁC THÔNG SỐ CÔNG NGHỆ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8600" y="2726323"/>
            <a:ext cx="3276600" cy="609600"/>
            <a:chOff x="1752600" y="3048000"/>
            <a:chExt cx="3276600" cy="609600"/>
          </a:xfrm>
        </p:grpSpPr>
        <p:sp>
          <p:nvSpPr>
            <p:cNvPr id="2" name="Rounded Rectangle 1"/>
            <p:cNvSpPr/>
            <p:nvPr/>
          </p:nvSpPr>
          <p:spPr>
            <a:xfrm>
              <a:off x="2209800" y="3048000"/>
              <a:ext cx="2362200" cy="609600"/>
            </a:xfrm>
            <a:prstGeom prst="roundRect">
              <a:avLst/>
            </a:prstGeom>
            <a:gradFill>
              <a:gsLst>
                <a:gs pos="0">
                  <a:srgbClr val="FFFF99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52600" y="3168134"/>
              <a:ext cx="3276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0070C0"/>
                  </a:solidFill>
                  <a:latin typeface="+mj-lt"/>
                </a:rPr>
                <a:t>TẠO LỚP BẢO VỆ</a:t>
              </a:r>
              <a:endParaRPr lang="en-US" sz="2000" b="1" dirty="0">
                <a:solidFill>
                  <a:srgbClr val="0070C0"/>
                </a:solidFill>
                <a:latin typeface="+mj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5800" y="3800846"/>
            <a:ext cx="1981200" cy="609600"/>
            <a:chOff x="3276600" y="3625334"/>
            <a:chExt cx="1981200" cy="609600"/>
          </a:xfrm>
        </p:grpSpPr>
        <p:sp>
          <p:nvSpPr>
            <p:cNvPr id="15" name="Rounded Rectangle 14"/>
            <p:cNvSpPr/>
            <p:nvPr/>
          </p:nvSpPr>
          <p:spPr>
            <a:xfrm>
              <a:off x="3314700" y="3625334"/>
              <a:ext cx="1905000" cy="609600"/>
            </a:xfrm>
            <a:prstGeom prst="roundRect">
              <a:avLst/>
            </a:prstGeom>
            <a:gradFill>
              <a:gsLst>
                <a:gs pos="0">
                  <a:srgbClr val="00FF99"/>
                </a:gs>
                <a:gs pos="89000">
                  <a:schemeClr val="accent1">
                    <a:tint val="44500"/>
                    <a:satMod val="160000"/>
                    <a:lumMod val="27000"/>
                    <a:lumOff val="73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276600" y="3745468"/>
              <a:ext cx="1981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7030A0"/>
                  </a:solidFill>
                  <a:latin typeface="+mj-lt"/>
                </a:rPr>
                <a:t>KHẮC HÓA</a:t>
              </a:r>
              <a:endParaRPr lang="en-US" sz="2000" b="1" dirty="0">
                <a:solidFill>
                  <a:srgbClr val="7030A0"/>
                </a:solidFill>
                <a:latin typeface="+mj-lt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09600" y="1644134"/>
            <a:ext cx="1981200" cy="609600"/>
            <a:chOff x="1028700" y="1676400"/>
            <a:chExt cx="1981200" cy="609600"/>
          </a:xfrm>
        </p:grpSpPr>
        <p:sp>
          <p:nvSpPr>
            <p:cNvPr id="21" name="Rounded Rectangle 20"/>
            <p:cNvSpPr/>
            <p:nvPr/>
          </p:nvSpPr>
          <p:spPr>
            <a:xfrm>
              <a:off x="1066800" y="1676400"/>
              <a:ext cx="1905000" cy="609600"/>
            </a:xfrm>
            <a:prstGeom prst="roundRect">
              <a:avLst/>
            </a:prstGeom>
            <a:gradFill>
              <a:gsLst>
                <a:gs pos="0">
                  <a:srgbClr val="CCFFFF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28700" y="1796534"/>
              <a:ext cx="1981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C00000"/>
                  </a:solidFill>
                  <a:latin typeface="+mj-lt"/>
                </a:rPr>
                <a:t>LÀM SẠCH</a:t>
              </a:r>
              <a:endParaRPr lang="en-US" sz="2000" b="1" dirty="0">
                <a:solidFill>
                  <a:srgbClr val="C00000"/>
                </a:solidFill>
                <a:latin typeface="+mj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4800" y="4876800"/>
            <a:ext cx="3276600" cy="609600"/>
            <a:chOff x="304800" y="4876800"/>
            <a:chExt cx="3276600" cy="609600"/>
          </a:xfrm>
        </p:grpSpPr>
        <p:sp>
          <p:nvSpPr>
            <p:cNvPr id="24" name="Rounded Rectangle 23"/>
            <p:cNvSpPr/>
            <p:nvPr/>
          </p:nvSpPr>
          <p:spPr>
            <a:xfrm>
              <a:off x="723900" y="4876800"/>
              <a:ext cx="2489204" cy="609600"/>
            </a:xfrm>
            <a:prstGeom prst="roundRect">
              <a:avLst/>
            </a:prstGeom>
            <a:gradFill>
              <a:gsLst>
                <a:gs pos="0">
                  <a:srgbClr val="FF7C80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04800" y="4996934"/>
              <a:ext cx="3276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053D0C"/>
                  </a:solidFill>
                  <a:latin typeface="+mj-lt"/>
                </a:rPr>
                <a:t>LOẠI LỚP BẢO VỆ</a:t>
              </a:r>
              <a:endParaRPr lang="en-US" sz="2000" b="1" dirty="0">
                <a:solidFill>
                  <a:srgbClr val="053D0C"/>
                </a:solidFill>
                <a:latin typeface="+mj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667000" y="1676400"/>
            <a:ext cx="6096000" cy="461665"/>
            <a:chOff x="2895600" y="1524000"/>
            <a:chExt cx="6096000" cy="461665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2895600" y="1796534"/>
              <a:ext cx="507750" cy="15389"/>
            </a:xfrm>
            <a:prstGeom prst="straightConnector1">
              <a:avLst/>
            </a:prstGeom>
            <a:ln w="539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3429000" y="1524000"/>
              <a:ext cx="5562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 smtClean="0">
                  <a:latin typeface="+mj-lt"/>
                </a:rPr>
                <a:t>Đảm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bảo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cho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vật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liệu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được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bóc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đi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đồng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đều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49729" y="2674203"/>
            <a:ext cx="6096000" cy="830997"/>
            <a:chOff x="3149729" y="2521803"/>
            <a:chExt cx="6096000" cy="830997"/>
          </a:xfrm>
        </p:grpSpPr>
        <p:grpSp>
          <p:nvGrpSpPr>
            <p:cNvPr id="37" name="Group 36"/>
            <p:cNvGrpSpPr/>
            <p:nvPr/>
          </p:nvGrpSpPr>
          <p:grpSpPr>
            <a:xfrm>
              <a:off x="3149729" y="2647890"/>
              <a:ext cx="6096000" cy="461665"/>
              <a:chOff x="2895600" y="1524000"/>
              <a:chExt cx="6096000" cy="461665"/>
            </a:xfrm>
          </p:grpSpPr>
          <p:cxnSp>
            <p:nvCxnSpPr>
              <p:cNvPr id="38" name="Straight Arrow Connector 37"/>
              <p:cNvCxnSpPr/>
              <p:nvPr/>
            </p:nvCxnSpPr>
            <p:spPr>
              <a:xfrm>
                <a:off x="2895600" y="1796534"/>
                <a:ext cx="507750" cy="15389"/>
              </a:xfrm>
              <a:prstGeom prst="straightConnector1">
                <a:avLst/>
              </a:prstGeom>
              <a:ln w="539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3429000" y="1524000"/>
                <a:ext cx="5562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3717248" y="2521803"/>
              <a:ext cx="504575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err="1">
                  <a:latin typeface="+mj-lt"/>
                </a:rPr>
                <a:t>Phủ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cần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công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smtClean="0">
                  <a:latin typeface="+mj-lt"/>
                  <a:hlinkClick r:id="rId3" action="ppaction://hlinkpres?slideindex=1&amp;slidetitle="/>
                </a:rPr>
                <a:t>(</a:t>
              </a:r>
              <a:r>
                <a:rPr lang="en-US" sz="2400" dirty="0" err="1" smtClean="0">
                  <a:latin typeface="+mj-lt"/>
                  <a:hlinkClick r:id="rId3" action="ppaction://hlinkpres?slideindex=1&amp;slidetitle="/>
                </a:rPr>
                <a:t>có</a:t>
              </a:r>
              <a:r>
                <a:rPr lang="en-US" sz="2400" dirty="0" smtClean="0">
                  <a:latin typeface="+mj-lt"/>
                  <a:hlinkClick r:id="rId3" action="ppaction://hlinkpres?slideindex=1&amp;slidetitle="/>
                </a:rPr>
                <a:t> 3 </a:t>
              </a:r>
              <a:r>
                <a:rPr lang="en-US" sz="2400" dirty="0" err="1" smtClean="0">
                  <a:latin typeface="+mj-lt"/>
                  <a:hlinkClick r:id="rId3" action="ppaction://hlinkpres?slideindex=1&amp;slidetitle="/>
                </a:rPr>
                <a:t>cách</a:t>
              </a:r>
              <a:r>
                <a:rPr lang="en-US" sz="2400" dirty="0" smtClean="0">
                  <a:latin typeface="+mj-lt"/>
                  <a:hlinkClick r:id="rId3" action="ppaction://hlinkpres?slideindex=1&amp;slidetitle="/>
                </a:rPr>
                <a:t>). 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745475" y="3832635"/>
            <a:ext cx="6096000" cy="483513"/>
            <a:chOff x="3149729" y="2647890"/>
            <a:chExt cx="6096000" cy="483513"/>
          </a:xfrm>
        </p:grpSpPr>
        <p:grpSp>
          <p:nvGrpSpPr>
            <p:cNvPr id="44" name="Group 43"/>
            <p:cNvGrpSpPr/>
            <p:nvPr/>
          </p:nvGrpSpPr>
          <p:grpSpPr>
            <a:xfrm>
              <a:off x="3149729" y="2647890"/>
              <a:ext cx="6096000" cy="461665"/>
              <a:chOff x="2895600" y="1524000"/>
              <a:chExt cx="6096000" cy="461665"/>
            </a:xfrm>
          </p:grpSpPr>
          <p:cxnSp>
            <p:nvCxnSpPr>
              <p:cNvPr id="46" name="Straight Arrow Connector 45"/>
              <p:cNvCxnSpPr/>
              <p:nvPr/>
            </p:nvCxnSpPr>
            <p:spPr>
              <a:xfrm>
                <a:off x="2895600" y="1796534"/>
                <a:ext cx="507750" cy="15389"/>
              </a:xfrm>
              <a:prstGeom prst="straightConnector1">
                <a:avLst/>
              </a:prstGeom>
              <a:ln w="539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/>
              <p:cNvSpPr txBox="1"/>
              <p:nvPr/>
            </p:nvSpPr>
            <p:spPr>
              <a:xfrm>
                <a:off x="3429000" y="1524000"/>
                <a:ext cx="5562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45" name="Rectangle 44"/>
            <p:cNvSpPr/>
            <p:nvPr/>
          </p:nvSpPr>
          <p:spPr>
            <a:xfrm>
              <a:off x="3717249" y="2669738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/>
              <a:r>
                <a:rPr lang="en-US" sz="2400" dirty="0" err="1" smtClean="0">
                  <a:latin typeface="+mj-lt"/>
                </a:rPr>
                <a:t>Là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bước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bóc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vật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liệu</a:t>
              </a:r>
              <a:r>
                <a:rPr lang="en-US" sz="2400" dirty="0" smtClean="0">
                  <a:latin typeface="+mj-lt"/>
                </a:rPr>
                <a:t>. 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3352800" y="4807803"/>
            <a:ext cx="5486400" cy="830997"/>
            <a:chOff x="2895600" y="1396424"/>
            <a:chExt cx="5486400" cy="830997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2895600" y="1796534"/>
              <a:ext cx="507750" cy="15389"/>
            </a:xfrm>
            <a:prstGeom prst="straightConnector1">
              <a:avLst/>
            </a:prstGeom>
            <a:ln w="539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429000" y="1396424"/>
              <a:ext cx="4953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 smtClean="0">
                  <a:latin typeface="+mj-lt"/>
                </a:rPr>
                <a:t>Lớp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bảo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vệ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được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tách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ra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khỏi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bề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mặt</a:t>
              </a:r>
              <a:r>
                <a:rPr lang="en-US" sz="2400" dirty="0" smtClean="0">
                  <a:latin typeface="+mj-lt"/>
                </a:rPr>
                <a:t> chi </a:t>
              </a:r>
              <a:r>
                <a:rPr lang="en-US" sz="2400" dirty="0" err="1" smtClean="0">
                  <a:latin typeface="+mj-lt"/>
                </a:rPr>
                <a:t>tiết</a:t>
              </a:r>
              <a:endParaRPr lang="en-US" sz="24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272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40584" y="342594"/>
            <a:ext cx="7125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2. KHẢ NĂNG VÀ CÁC THÔNG SỐ CÔNG NGHỆ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506408"/>
              </p:ext>
            </p:extLst>
          </p:nvPr>
        </p:nvGraphicFramePr>
        <p:xfrm>
          <a:off x="1295399" y="1191869"/>
          <a:ext cx="7086599" cy="43707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11782"/>
                <a:gridCol w="1576480"/>
                <a:gridCol w="1512615"/>
                <a:gridCol w="1285722"/>
              </a:tblGrid>
              <a:tr h="86719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Vật </a:t>
                      </a:r>
                      <a:r>
                        <a:rPr lang="en-US" sz="2000" dirty="0" err="1">
                          <a:effectLst/>
                        </a:rPr>
                        <a:t>liệu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công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Chất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hóa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2159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Tốc độ thấm</a:t>
                      </a:r>
                    </a:p>
                    <a:p>
                      <a:pPr marL="0" marR="0" indent="2159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(mm/ph)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222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Hệ số khắc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 err="1">
                          <a:effectLst/>
                        </a:rPr>
                        <a:t>Nhôm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>
                          <a:effectLst/>
                        </a:rPr>
                        <a:t>FeCl</a:t>
                      </a:r>
                      <a:r>
                        <a:rPr lang="en-US" sz="2000" baseline="-25000">
                          <a:effectLst/>
                        </a:rPr>
                        <a:t>3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0,020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1,75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nhôm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NaOH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0,025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1,75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 err="1">
                          <a:effectLst/>
                        </a:rPr>
                        <a:t>Đồng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hơp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đồng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feca</a:t>
                      </a:r>
                      <a:r>
                        <a:rPr lang="en-US" sz="2000" baseline="-25000" dirty="0">
                          <a:effectLst/>
                        </a:rPr>
                        <a:t>l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0.050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2,75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5691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Magnesium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kim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H</a:t>
                      </a:r>
                      <a:r>
                        <a:rPr lang="en-US" sz="2000" baseline="-25000" dirty="0">
                          <a:effectLst/>
                        </a:rPr>
                        <a:t>2</a:t>
                      </a:r>
                      <a:r>
                        <a:rPr lang="en-US" sz="2000" dirty="0">
                          <a:effectLst/>
                        </a:rPr>
                        <a:t>SO</a:t>
                      </a:r>
                      <a:r>
                        <a:rPr lang="en-US" sz="2000" baseline="-25000" dirty="0">
                          <a:effectLst/>
                        </a:rPr>
                        <a:t>4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0,038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1,0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5691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Silicon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HNO</a:t>
                      </a:r>
                      <a:r>
                        <a:rPr lang="en-US" sz="2000" baseline="-25000" dirty="0">
                          <a:effectLst/>
                        </a:rPr>
                        <a:t>3</a:t>
                      </a:r>
                      <a:r>
                        <a:rPr lang="en-US" sz="2000" dirty="0">
                          <a:effectLst/>
                        </a:rPr>
                        <a:t>, HF,H</a:t>
                      </a:r>
                      <a:r>
                        <a:rPr lang="en-US" sz="2000" baseline="-25000" dirty="0">
                          <a:effectLst/>
                        </a:rPr>
                        <a:t>2</a:t>
                      </a:r>
                      <a:r>
                        <a:rPr lang="en-US" sz="2000" dirty="0">
                          <a:effectLst/>
                        </a:rPr>
                        <a:t>O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 err="1">
                          <a:effectLst/>
                        </a:rPr>
                        <a:t>rất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chậm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Thép trung bình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HCL,HNO</a:t>
                      </a:r>
                      <a:r>
                        <a:rPr lang="en-US" sz="2000" baseline="-25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0,025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2,0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Titanic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HF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0,025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1.0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380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>
                          <a:effectLst/>
                        </a:rPr>
                        <a:t>Hợp kim Titan</a:t>
                      </a:r>
                      <a:endParaRPr lang="en-US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HNO</a:t>
                      </a:r>
                      <a:r>
                        <a:rPr lang="en-US" sz="2000" baseline="-25000" dirty="0">
                          <a:effectLst/>
                        </a:rPr>
                        <a:t>3</a:t>
                      </a:r>
                      <a:r>
                        <a:rPr lang="en-US" sz="2000" dirty="0">
                          <a:effectLst/>
                        </a:rPr>
                        <a:t>, HF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0,025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dirty="0">
                          <a:effectLst/>
                        </a:rPr>
                        <a:t>1.0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55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219200" y="5562600"/>
            <a:ext cx="716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+mj-lt"/>
              </a:rPr>
              <a:t>Bảng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b="1" dirty="0" smtClean="0">
                <a:latin typeface="+mj-lt"/>
              </a:rPr>
              <a:t>1</a:t>
            </a:r>
            <a:r>
              <a:rPr lang="en-US" sz="2000" b="1" dirty="0">
                <a:latin typeface="+mj-lt"/>
              </a:rPr>
              <a:t>.</a:t>
            </a:r>
            <a:r>
              <a:rPr lang="en-US" sz="2000" i="1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thường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dùng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khắc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hóa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tốc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thấm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vào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điển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hình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4450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152330" y="342594"/>
            <a:ext cx="2102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3. PHAY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1371600"/>
            <a:ext cx="7581901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86593" y="5338465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+mj-lt"/>
              </a:rPr>
              <a:t>Hình</a:t>
            </a:r>
            <a:r>
              <a:rPr lang="en-US" sz="2400" dirty="0" smtClean="0">
                <a:latin typeface="+mj-lt"/>
              </a:rPr>
              <a:t> 2: </a:t>
            </a:r>
            <a:r>
              <a:rPr lang="en-US" sz="2400" dirty="0" err="1" smtClean="0">
                <a:latin typeface="+mj-lt"/>
              </a:rPr>
              <a:t>Nguyên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lý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gia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công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phay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hóa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798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152330" y="342594"/>
            <a:ext cx="2102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3. PHAY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999486"/>
              </p:ext>
            </p:extLst>
          </p:nvPr>
        </p:nvGraphicFramePr>
        <p:xfrm>
          <a:off x="2134553" y="1447800"/>
          <a:ext cx="4647247" cy="2981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29056"/>
                <a:gridCol w="2218191"/>
              </a:tblGrid>
              <a:tr h="451866">
                <a:tc>
                  <a:txBody>
                    <a:bodyPr/>
                    <a:lstStyle/>
                    <a:p>
                      <a:pPr marL="0" marR="0" indent="2095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Vật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liệu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44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2222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 nhám bề mặt (</a:t>
                      </a:r>
                      <a:r>
                        <a:rPr lang="en-US" sz="20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/>
                        </a:rPr>
                        <a:t></a:t>
                      </a:r>
                      <a:r>
                        <a:rPr lang="en-US" sz="20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m)</a:t>
                      </a:r>
                    </a:p>
                  </a:txBody>
                  <a:tcPr marL="68580" marR="68580" marT="0" marB="0">
                    <a:blipFill dpi="0" rotWithShape="1">
                      <a:blip r:embed="rId4">
                        <a:alphaModFix amt="44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  <a:tr h="2372296">
                <a:tc>
                  <a:txBody>
                    <a:bodyPr/>
                    <a:lstStyle/>
                    <a:p>
                      <a:pPr marL="0" marR="0" indent="11112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Nhôm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hợp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kim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nhôm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11112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Magnesium</a:t>
                      </a:r>
                    </a:p>
                    <a:p>
                      <a:pPr marL="0" marR="0" indent="11112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Thép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trung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bình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111125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Titan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hợp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titan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blipFill dpi="0" rotWithShape="1">
                      <a:blip r:embed="rId4">
                        <a:alphaModFix amt="44000"/>
                      </a:blip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4,1</a:t>
                      </a:r>
                    </a:p>
                    <a:p>
                      <a:pPr marL="0" marR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0,8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1,8</a:t>
                      </a:r>
                    </a:p>
                    <a:p>
                      <a:pPr marL="0" marR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0,8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6,4</a:t>
                      </a:r>
                    </a:p>
                    <a:p>
                      <a:pPr marL="0" marR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0,4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2,5</a:t>
                      </a:r>
                    </a:p>
                  </a:txBody>
                  <a:tcPr marL="68580" marR="68580" marT="0" marB="0">
                    <a:blipFill dpi="0" rotWithShape="1">
                      <a:blip r:embed="rId4">
                        <a:alphaModFix amt="44000"/>
                      </a:blip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90600" y="4648200"/>
            <a:ext cx="716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+mj-lt"/>
              </a:rPr>
              <a:t>Bảng</a:t>
            </a:r>
            <a:r>
              <a:rPr lang="en-US" sz="2000" b="1" dirty="0">
                <a:latin typeface="+mj-lt"/>
              </a:rPr>
              <a:t> 2</a:t>
            </a:r>
            <a:r>
              <a:rPr lang="en-US" sz="2000" b="1" dirty="0" smtClean="0">
                <a:latin typeface="+mj-lt"/>
              </a:rPr>
              <a:t>.</a:t>
            </a:r>
            <a:r>
              <a:rPr lang="en-US" sz="2000" i="1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nhám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mặt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phay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hóa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579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384157" y="342594"/>
            <a:ext cx="2102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3. PHAY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7600" y="1057835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điểm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99" y="1524000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 smtClean="0">
                <a:latin typeface="+mj-lt"/>
              </a:rPr>
              <a:t>Có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nhiều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đồng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thời</a:t>
            </a:r>
            <a:endParaRPr lang="en-US" sz="2000" dirty="0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1600200"/>
            <a:ext cx="0" cy="480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9600" y="236220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Chi </a:t>
            </a:r>
            <a:r>
              <a:rPr lang="en-US" sz="2000" dirty="0" err="1" smtClean="0">
                <a:latin typeface="+mj-lt"/>
              </a:rPr>
              <a:t>phí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cho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dụng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cụ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thấp</a:t>
            </a:r>
            <a:endParaRPr lang="en-US" sz="20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2895600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sự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vênh</a:t>
            </a:r>
            <a:r>
              <a:rPr lang="en-US" sz="2000" dirty="0">
                <a:latin typeface="+mj-lt"/>
              </a:rPr>
              <a:t> hay </a:t>
            </a:r>
            <a:r>
              <a:rPr lang="en-US" sz="2000" dirty="0" err="1">
                <a:latin typeface="+mj-lt"/>
              </a:rPr>
              <a:t>méo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mó</a:t>
            </a:r>
            <a:r>
              <a:rPr lang="en-US" sz="20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" y="3632537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đường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viền</a:t>
            </a:r>
            <a:r>
              <a:rPr lang="en-US" sz="2000" dirty="0">
                <a:latin typeface="+mj-lt"/>
              </a:rPr>
              <a:t> hay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xong</a:t>
            </a:r>
            <a:r>
              <a:rPr lang="en-US" sz="2000" dirty="0">
                <a:latin typeface="+mj-lt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9600" y="4699337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đồng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thời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hai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cạnh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một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endParaRPr lang="en-US" sz="20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600" y="554349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bavia</a:t>
            </a:r>
            <a:endParaRPr lang="en-US" sz="20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6800" y="1600200"/>
            <a:ext cx="369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Bất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cứ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nào</a:t>
            </a:r>
            <a:r>
              <a:rPr lang="en-US" sz="2000" dirty="0">
                <a:latin typeface="+mj-lt"/>
              </a:rPr>
              <a:t> (</a:t>
            </a:r>
            <a:r>
              <a:rPr lang="en-US" sz="2000" dirty="0" err="1">
                <a:latin typeface="+mj-lt"/>
              </a:rPr>
              <a:t>kể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nó</a:t>
            </a:r>
            <a:r>
              <a:rPr lang="en-US" sz="2000" dirty="0">
                <a:latin typeface="+mj-lt"/>
              </a:rPr>
              <a:t>) </a:t>
            </a:r>
            <a:r>
              <a:rPr lang="en-US" sz="2000" dirty="0" err="1">
                <a:latin typeface="+mj-lt"/>
              </a:rPr>
              <a:t>đều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endParaRPr lang="en-US" sz="20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6800" y="2667000"/>
            <a:ext cx="369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Kích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thước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dựa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kích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thước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bồn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nhúng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76800" y="3632537"/>
            <a:ext cx="369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mỏng</a:t>
            </a:r>
            <a:r>
              <a:rPr lang="en-US" sz="2000" dirty="0">
                <a:latin typeface="+mj-lt"/>
              </a:rPr>
              <a:t> 0,375 mm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điểm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tựa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76800" y="4699337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cắt</a:t>
            </a:r>
            <a:r>
              <a:rPr lang="en-US" sz="2000" dirty="0">
                <a:latin typeface="+mj-lt"/>
              </a:rPr>
              <a:t> ở </a:t>
            </a:r>
            <a:r>
              <a:rPr lang="en-US" sz="2000" dirty="0" err="1">
                <a:latin typeface="+mj-lt"/>
              </a:rPr>
              <a:t>chiều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sâu</a:t>
            </a:r>
            <a:r>
              <a:rPr lang="en-US" sz="2000" dirty="0">
                <a:latin typeface="+mj-lt"/>
              </a:rPr>
              <a:t> 12mm  dung </a:t>
            </a:r>
            <a:r>
              <a:rPr lang="en-US" sz="2000" dirty="0" err="1">
                <a:latin typeface="+mj-lt"/>
              </a:rPr>
              <a:t>sai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latin typeface="+mj-lt"/>
                <a:sym typeface="Symbol"/>
              </a:rPr>
              <a:t></a:t>
            </a:r>
            <a:r>
              <a:rPr lang="en-US" sz="2000" dirty="0">
                <a:latin typeface="+mj-lt"/>
              </a:rPr>
              <a:t> 0,075 mm</a:t>
            </a:r>
          </a:p>
        </p:txBody>
      </p:sp>
    </p:spTree>
    <p:extLst>
      <p:ext uri="{BB962C8B-B14F-4D97-AF65-F5344CB8AC3E}">
        <p14:creationId xmlns:p14="http://schemas.microsoft.com/office/powerpoint/2010/main" val="229054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18" grpId="0"/>
      <p:bldP spid="19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384157" y="342594"/>
            <a:ext cx="2102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3. PHAY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29000" y="1057835"/>
            <a:ext cx="205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Nhược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điểm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99" y="165729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lỗ</a:t>
            </a:r>
            <a:endParaRPr lang="en-US" sz="2000" dirty="0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1600200"/>
            <a:ext cx="0" cy="480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9600" y="2057400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cắt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chậm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mất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nhiều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thời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gian</a:t>
            </a:r>
            <a:endParaRPr lang="en-US" sz="20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2743200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nhám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mặt</a:t>
            </a:r>
            <a:r>
              <a:rPr lang="en-US" sz="2000" dirty="0">
                <a:latin typeface="+mj-lt"/>
              </a:rPr>
              <a:t> ở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chỗ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mòn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sâu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như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bằng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máy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vạn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năng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9600" y="3886200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Rất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kích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thước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cạnh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bên</a:t>
            </a:r>
            <a:endParaRPr lang="en-US" sz="20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600" y="4724400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Chiều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sâu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cắt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hạn</a:t>
            </a:r>
            <a:r>
              <a:rPr lang="en-US" sz="2000" dirty="0">
                <a:latin typeface="+mj-lt"/>
              </a:rPr>
              <a:t> (12mm)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sắc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bén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endParaRPr lang="en-US" sz="20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6800" y="1676400"/>
            <a:ext cx="3695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Đòi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hỏi</a:t>
            </a:r>
            <a:r>
              <a:rPr lang="en-US" sz="2000" dirty="0">
                <a:latin typeface="+mj-lt"/>
              </a:rPr>
              <a:t> 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phải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đồng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nhất</a:t>
            </a:r>
            <a:r>
              <a:rPr lang="en-US" sz="2000" dirty="0">
                <a:latin typeface="+mj-lt"/>
              </a:rPr>
              <a:t>. </a:t>
            </a:r>
            <a:r>
              <a:rPr lang="en-US" sz="2000" dirty="0" err="1">
                <a:latin typeface="+mj-lt"/>
              </a:rPr>
              <a:t>Khó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quả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cao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hàn</a:t>
            </a:r>
            <a:endParaRPr lang="en-US" sz="20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6800" y="3178314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Hơi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mòn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gây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sự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mòn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lớn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76800" y="4016514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Nhôm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duy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dễ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bằng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phay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hóa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1257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8" grpId="0"/>
      <p:bldP spid="19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384157" y="342594"/>
            <a:ext cx="21022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3. PHAY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2600" y="1057835"/>
            <a:ext cx="579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Phạm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vi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ứng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dụng</a:t>
            </a:r>
            <a:endParaRPr lang="en-US" sz="2000" b="1" dirty="0" smtClean="0">
              <a:solidFill>
                <a:srgbClr val="FF0000"/>
              </a:solidFill>
              <a:latin typeface="+mj-lt"/>
            </a:endParaRPr>
          </a:p>
          <a:p>
            <a:pPr algn="ctr">
              <a:lnSpc>
                <a:spcPct val="150000"/>
              </a:lnSpc>
            </a:pP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chủ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yếu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ngành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hàng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62100" y="243840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cửa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máy</a:t>
            </a:r>
            <a:r>
              <a:rPr lang="en-US" sz="2000" dirty="0">
                <a:latin typeface="+mj-lt"/>
              </a:rPr>
              <a:t> bay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62100" y="2949714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Vỏ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lửa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62100" y="348609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Cánh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máy</a:t>
            </a:r>
            <a:r>
              <a:rPr lang="en-US" sz="2000" dirty="0">
                <a:latin typeface="+mj-lt"/>
              </a:rPr>
              <a:t> bay </a:t>
            </a:r>
            <a:r>
              <a:rPr lang="en-US" sz="2000" dirty="0" err="1">
                <a:latin typeface="+mj-lt"/>
              </a:rPr>
              <a:t>trực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thăng</a:t>
            </a:r>
            <a:endParaRPr lang="en-US" sz="20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62100" y="4019490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Bình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áp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suất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cầu</a:t>
            </a:r>
            <a:endParaRPr lang="en-US" sz="20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62100" y="4626114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tấm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vách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ngăn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cầu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côn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parabol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lửa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77066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19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 dirty="0"/>
              <a:t/>
            </a:r>
            <a:br>
              <a:rPr lang="en-US" altLang="en-US" dirty="0"/>
            </a:br>
            <a:endParaRPr lang="en-US" altLang="en-US" dirty="0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4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. TẠO PHÔI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71600"/>
            <a:ext cx="8121570" cy="3604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486593" y="5338465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+mj-lt"/>
              </a:rPr>
              <a:t>Hình</a:t>
            </a:r>
            <a:r>
              <a:rPr lang="en-US" sz="2400" dirty="0" smtClean="0">
                <a:latin typeface="+mj-lt"/>
              </a:rPr>
              <a:t> 3: </a:t>
            </a:r>
            <a:r>
              <a:rPr lang="en-US" sz="2400" dirty="0" err="1" smtClean="0">
                <a:latin typeface="+mj-lt"/>
              </a:rPr>
              <a:t>Nguyên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lý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gia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công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tạo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phôi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hóa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727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39671" y="1481537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điểm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99" y="2187714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cao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dòn</a:t>
            </a:r>
            <a:endParaRPr lang="en-US" sz="2000" dirty="0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2187714"/>
            <a:ext cx="0" cy="42130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9600" y="3025914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bavia</a:t>
            </a:r>
            <a:r>
              <a:rPr lang="en-US" sz="2000" dirty="0">
                <a:latin typeface="+mj-lt"/>
              </a:rPr>
              <a:t> ở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cạnh</a:t>
            </a:r>
            <a:endParaRPr lang="en-US" sz="20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3559314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cực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mỏng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bị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biến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dạng</a:t>
            </a:r>
            <a:endParaRPr lang="en-US" sz="200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9600" y="4296251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>
                <a:latin typeface="+mj-lt"/>
              </a:rPr>
              <a:t>Chi </a:t>
            </a:r>
            <a:r>
              <a:rPr lang="en-US" sz="2000" dirty="0" err="1">
                <a:latin typeface="+mj-lt"/>
              </a:rPr>
              <a:t>phí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thay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đổi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thấp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9600" y="4702314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>
                <a:latin typeface="+mj-lt"/>
              </a:rPr>
              <a:t>Chi </a:t>
            </a:r>
            <a:r>
              <a:rPr lang="en-US" sz="2000" dirty="0" err="1">
                <a:latin typeface="+mj-lt"/>
              </a:rPr>
              <a:t>phí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cụ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cắt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đặt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thấp</a:t>
            </a:r>
            <a:endParaRPr lang="en-US" sz="20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76800" y="4188529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>
                <a:latin typeface="+mj-lt"/>
              </a:rPr>
              <a:t>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sẽ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giờ</a:t>
            </a:r>
            <a:r>
              <a:rPr lang="en-US" sz="2000" dirty="0">
                <a:latin typeface="+mj-lt"/>
              </a:rPr>
              <a:t> (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mẫu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nhanh</a:t>
            </a:r>
            <a:r>
              <a:rPr lang="en-US" sz="2000" dirty="0">
                <a:latin typeface="+mj-lt"/>
              </a:rPr>
              <a:t>).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76800" y="2263914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Trạng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suất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đổi</a:t>
            </a:r>
            <a:endParaRPr lang="en-US" sz="20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6800" y="3254514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phép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năng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hoạt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4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. TẠO PHÔI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1217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18" grpId="0"/>
      <p:bldP spid="19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02106" y="1517396"/>
            <a:ext cx="205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Nhược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điểm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99" y="2394227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Đòi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hỏi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phải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nhân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kỹ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thuật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nghề</a:t>
            </a:r>
            <a:endParaRPr lang="en-US" sz="2000" dirty="0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2394227"/>
            <a:ext cx="0" cy="4006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09600" y="3175337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Cần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một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bị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ảnh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tốt</a:t>
            </a:r>
            <a:r>
              <a:rPr lang="en-US" sz="2000" dirty="0">
                <a:latin typeface="+mj-lt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9600" y="3937337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chậm</a:t>
            </a:r>
            <a:r>
              <a:rPr lang="en-US" sz="2000" dirty="0">
                <a:latin typeface="+mj-lt"/>
              </a:rPr>
              <a:t>. </a:t>
            </a:r>
            <a:r>
              <a:rPr lang="en-US" sz="2000" dirty="0" err="1">
                <a:latin typeface="+mj-lt"/>
              </a:rPr>
              <a:t>Lượng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lấy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0,025 mm/ </a:t>
            </a:r>
            <a:r>
              <a:rPr lang="en-US" sz="2000" dirty="0" err="1">
                <a:latin typeface="+mj-lt"/>
              </a:rPr>
              <a:t>phút</a:t>
            </a:r>
            <a:endParaRPr lang="en-US" sz="20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6800" y="2413337"/>
            <a:ext cx="3695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.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hạn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chiều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khoảng</a:t>
            </a:r>
            <a:r>
              <a:rPr lang="en-US" sz="2000" dirty="0">
                <a:latin typeface="+mj-lt"/>
              </a:rPr>
              <a:t> 1,5 mm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76800" y="3708737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>
                <a:latin typeface="+mj-lt"/>
              </a:rPr>
              <a:t>Dung </a:t>
            </a:r>
            <a:r>
              <a:rPr lang="en-US" sz="2000" dirty="0" err="1">
                <a:latin typeface="+mj-lt"/>
              </a:rPr>
              <a:t>sai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tỉ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lệ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thuận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endParaRPr lang="en-US" sz="2000" dirty="0"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76800" y="4470737"/>
            <a:ext cx="3695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sắc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bén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cao</a:t>
            </a:r>
            <a:endParaRPr lang="en-US" sz="2000" dirty="0">
              <a:latin typeface="+mj-lt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4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. TẠO PHÔI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05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18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1057835"/>
            <a:ext cx="5791200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Phạm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vi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ứng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dụng</a:t>
            </a:r>
            <a:endParaRPr lang="en-US" sz="2000" b="1" dirty="0" smtClean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4401" y="1828800"/>
            <a:ext cx="7924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Ứ</a:t>
            </a:r>
            <a:r>
              <a:rPr lang="en-US" sz="2000" dirty="0" err="1" smtClean="0">
                <a:latin typeface="+mj-lt"/>
              </a:rPr>
              <a:t>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cho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mỏng</a:t>
            </a:r>
            <a:r>
              <a:rPr lang="en-US" sz="2000" dirty="0">
                <a:latin typeface="+mj-lt"/>
              </a:rPr>
              <a:t> hay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phức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tạp</a:t>
            </a:r>
            <a:endParaRPr lang="en-US" sz="20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14401" y="2362200"/>
            <a:ext cx="7162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Chiều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lớn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khoảng</a:t>
            </a:r>
            <a:r>
              <a:rPr lang="en-US" sz="2000" dirty="0">
                <a:latin typeface="+mj-lt"/>
              </a:rPr>
              <a:t> 0,76 mm. </a:t>
            </a:r>
            <a:r>
              <a:rPr lang="en-US" sz="2000" dirty="0" err="1">
                <a:latin typeface="+mj-lt"/>
              </a:rPr>
              <a:t>Tương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tự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tôi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dòn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bằng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phôi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hóa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pháp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chắc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chắn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sẽ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gãy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vỡ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4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. TẠO PHÔI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0" y="3711714"/>
            <a:ext cx="7162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Phương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pháp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được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rộng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rãi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ngành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hàng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điện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nhỏ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cực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mỏng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phức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tạp</a:t>
            </a:r>
            <a:endParaRPr lang="en-US" sz="2000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4401" y="4518863"/>
            <a:ext cx="71627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Đối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lớn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hơn</a:t>
            </a:r>
            <a:r>
              <a:rPr lang="en-US" sz="2000" dirty="0">
                <a:latin typeface="+mj-lt"/>
              </a:rPr>
              <a:t> 1,5 mm </a:t>
            </a:r>
            <a:r>
              <a:rPr lang="en-US" sz="2000" dirty="0" err="1">
                <a:latin typeface="+mj-lt"/>
              </a:rPr>
              <a:t>thì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dùng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pháp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này</a:t>
            </a:r>
            <a:r>
              <a:rPr lang="en-US" sz="2000" dirty="0">
                <a:latin typeface="+mj-lt"/>
              </a:rPr>
              <a:t>. </a:t>
            </a:r>
            <a:r>
              <a:rPr lang="en-US" sz="2000" dirty="0" err="1">
                <a:latin typeface="+mj-lt"/>
              </a:rPr>
              <a:t>Tuy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nhiên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trong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thực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lớn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hơn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9405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 dirty="0"/>
              <a:t/>
            </a:r>
            <a:br>
              <a:rPr lang="en-US" altLang="en-US" dirty="0"/>
            </a:br>
            <a:endParaRPr lang="en-US" altLang="en-US" dirty="0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5.QUANG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76400" y="5867400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+mj-lt"/>
              </a:rPr>
              <a:t>Hình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smtClean="0">
                <a:latin typeface="+mj-lt"/>
              </a:rPr>
              <a:t>4: </a:t>
            </a:r>
            <a:r>
              <a:rPr lang="en-US" sz="2400" dirty="0" err="1" smtClean="0">
                <a:latin typeface="+mj-lt"/>
              </a:rPr>
              <a:t>Nguyên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lý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gia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công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quang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hóa</a:t>
            </a:r>
            <a:endParaRPr lang="en-US" sz="2400" dirty="0">
              <a:latin typeface="+mj-lt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66800"/>
            <a:ext cx="8001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652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57600" y="1057835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+mj-lt"/>
              </a:rPr>
              <a:t>điểm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99" y="1676400"/>
            <a:ext cx="35938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quang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hóa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cần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cụ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khuôn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truyền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thống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giảm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phí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dụng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cụ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khuôn</a:t>
            </a:r>
            <a:endParaRPr lang="en-US" sz="2000" dirty="0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1676400"/>
            <a:ext cx="0" cy="472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9600" y="3025914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chi </a:t>
            </a:r>
            <a:r>
              <a:rPr lang="en-US" sz="2000" dirty="0" err="1">
                <a:latin typeface="+mj-lt"/>
              </a:rPr>
              <a:t>tiết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có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phức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tạp</a:t>
            </a:r>
            <a:endParaRPr lang="en-US" sz="20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3810000"/>
            <a:ext cx="3593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Dễ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thay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đổi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mẫu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sản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phẩm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rất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lý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tưởng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việc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mẫu</a:t>
            </a:r>
            <a:endParaRPr lang="en-US" sz="200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9600" y="4829651"/>
            <a:ext cx="359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thay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đổi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72318" y="5340785"/>
            <a:ext cx="3593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suất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dư</a:t>
            </a:r>
            <a:endParaRPr lang="en-US" sz="20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76800" y="3601015"/>
            <a:ext cx="35938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 smtClean="0">
                <a:latin typeface="+mj-lt"/>
              </a:rPr>
              <a:t>Phù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hợp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tất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cả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bao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gồm</a:t>
            </a:r>
            <a:r>
              <a:rPr lang="en-US" sz="2000" dirty="0">
                <a:latin typeface="+mj-lt"/>
              </a:rPr>
              <a:t>: </a:t>
            </a:r>
            <a:r>
              <a:rPr lang="en-US" sz="2000" dirty="0" err="1">
                <a:latin typeface="+mj-lt"/>
              </a:rPr>
              <a:t>nhôm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magiê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hợp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đồng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thép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lò</a:t>
            </a:r>
            <a:r>
              <a:rPr lang="en-US" sz="2000" dirty="0">
                <a:latin typeface="+mj-lt"/>
              </a:rPr>
              <a:t> xo, </a:t>
            </a:r>
            <a:r>
              <a:rPr lang="en-US" sz="2000" dirty="0" err="1">
                <a:latin typeface="+mj-lt"/>
              </a:rPr>
              <a:t>thép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rỉ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hợp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niken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những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khác</a:t>
            </a:r>
            <a:endParaRPr lang="en-US" sz="20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6800" y="1676400"/>
            <a:ext cx="369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Bề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mặt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độ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xác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cao</a:t>
            </a:r>
            <a:r>
              <a:rPr lang="en-US" sz="2000" dirty="0">
                <a:latin typeface="+mj-lt"/>
              </a:rPr>
              <a:t> (10% </a:t>
            </a:r>
            <a:r>
              <a:rPr lang="en-US" sz="2000" dirty="0" err="1">
                <a:latin typeface="+mj-lt"/>
              </a:rPr>
              <a:t>bề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vật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).</a:t>
            </a:r>
            <a:endParaRPr lang="en-US" sz="20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6800" y="2667000"/>
            <a:ext cx="369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000" dirty="0" smtClean="0">
                <a:latin typeface="+mj-lt"/>
              </a:rPr>
              <a:t>- </a:t>
            </a:r>
            <a:r>
              <a:rPr lang="en-US" sz="2000" dirty="0" err="1">
                <a:latin typeface="+mj-lt"/>
              </a:rPr>
              <a:t>Phạm</a:t>
            </a:r>
            <a:r>
              <a:rPr lang="en-US" sz="2000" dirty="0">
                <a:latin typeface="+mj-lt"/>
              </a:rPr>
              <a:t> vi </a:t>
            </a:r>
            <a:r>
              <a:rPr lang="en-US" sz="2000" dirty="0" err="1">
                <a:latin typeface="+mj-lt"/>
              </a:rPr>
              <a:t>gia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dày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kim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loại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rộng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từ</a:t>
            </a:r>
            <a:r>
              <a:rPr lang="en-US" sz="2000" dirty="0">
                <a:latin typeface="+mj-lt"/>
              </a:rPr>
              <a:t> 0,127mm </a:t>
            </a:r>
            <a:r>
              <a:rPr lang="en-US" sz="2000" dirty="0" err="1">
                <a:latin typeface="+mj-lt"/>
              </a:rPr>
              <a:t>đến</a:t>
            </a:r>
            <a:r>
              <a:rPr lang="en-US" sz="2000" dirty="0">
                <a:latin typeface="+mj-lt"/>
              </a:rPr>
              <a:t> 16 mm</a:t>
            </a:r>
            <a:endParaRPr lang="en-US" sz="2000" dirty="0">
              <a:latin typeface="+mj-lt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5.QUANG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73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18" grpId="0"/>
      <p:bldP spid="19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1057835"/>
            <a:ext cx="5791200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Phạm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vi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ứng</a:t>
            </a:r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+mj-lt"/>
              </a:rPr>
              <a:t>dụng</a:t>
            </a:r>
            <a:endParaRPr lang="en-US" sz="2000" b="1" dirty="0" smtClean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914401" y="342594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5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. </a:t>
            </a: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QUANG HÓA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914402" y="1676400"/>
            <a:ext cx="7162798" cy="4113212"/>
            <a:chOff x="2170" y="10332"/>
            <a:chExt cx="8708" cy="3332"/>
          </a:xfrm>
        </p:grpSpPr>
        <p:pic>
          <p:nvPicPr>
            <p:cNvPr id="18" name="Picture 1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0" y="10332"/>
              <a:ext cx="4424" cy="3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4" y="10332"/>
              <a:ext cx="4284" cy="3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3964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880292" y="2979559"/>
            <a:ext cx="362791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n-ea"/>
              </a:rPr>
              <a:t>Thank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n-ea"/>
              </a:rPr>
              <a:t>you!</a:t>
            </a:r>
            <a:endParaRPr 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833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34l">
  <a:themeElements>
    <a:clrScheme name="134TGp_report_diagram 2">
      <a:dk1>
        <a:srgbClr val="23387D"/>
      </a:dk1>
      <a:lt1>
        <a:srgbClr val="FFFFFF"/>
      </a:lt1>
      <a:dk2>
        <a:srgbClr val="1A3D97"/>
      </a:dk2>
      <a:lt2>
        <a:srgbClr val="DDDDDD"/>
      </a:lt2>
      <a:accent1>
        <a:srgbClr val="4972BB"/>
      </a:accent1>
      <a:accent2>
        <a:srgbClr val="6A99D8"/>
      </a:accent2>
      <a:accent3>
        <a:srgbClr val="FFFFFF"/>
      </a:accent3>
      <a:accent4>
        <a:srgbClr val="1C2E6A"/>
      </a:accent4>
      <a:accent5>
        <a:srgbClr val="B1BCDA"/>
      </a:accent5>
      <a:accent6>
        <a:srgbClr val="5F8AC4"/>
      </a:accent6>
      <a:hlink>
        <a:srgbClr val="96B1E6"/>
      </a:hlink>
      <a:folHlink>
        <a:srgbClr val="99C25C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4TGp_report_diagram 1">
        <a:dk1>
          <a:srgbClr val="1D4940"/>
        </a:dk1>
        <a:lt1>
          <a:srgbClr val="FFFFFF"/>
        </a:lt1>
        <a:dk2>
          <a:srgbClr val="3F716F"/>
        </a:dk2>
        <a:lt2>
          <a:srgbClr val="DDDDDD"/>
        </a:lt2>
        <a:accent1>
          <a:srgbClr val="669E86"/>
        </a:accent1>
        <a:accent2>
          <a:srgbClr val="A2CAB4"/>
        </a:accent2>
        <a:accent3>
          <a:srgbClr val="FFFFFF"/>
        </a:accent3>
        <a:accent4>
          <a:srgbClr val="173D35"/>
        </a:accent4>
        <a:accent5>
          <a:srgbClr val="B8CCC3"/>
        </a:accent5>
        <a:accent6>
          <a:srgbClr val="92B7A3"/>
        </a:accent6>
        <a:hlink>
          <a:srgbClr val="8CA35F"/>
        </a:hlink>
        <a:folHlink>
          <a:srgbClr val="C1B0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2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4972BB"/>
        </a:accent1>
        <a:accent2>
          <a:srgbClr val="6A99D8"/>
        </a:accent2>
        <a:accent3>
          <a:srgbClr val="FFFFFF"/>
        </a:accent3>
        <a:accent4>
          <a:srgbClr val="1C2E6A"/>
        </a:accent4>
        <a:accent5>
          <a:srgbClr val="B1BCDA"/>
        </a:accent5>
        <a:accent6>
          <a:srgbClr val="5F8AC4"/>
        </a:accent6>
        <a:hlink>
          <a:srgbClr val="96B1E6"/>
        </a:hlink>
        <a:folHlink>
          <a:srgbClr val="99C2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3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6E51A7"/>
        </a:accent1>
        <a:accent2>
          <a:srgbClr val="8C8EE0"/>
        </a:accent2>
        <a:accent3>
          <a:srgbClr val="FFFFFF"/>
        </a:accent3>
        <a:accent4>
          <a:srgbClr val="1C2E6A"/>
        </a:accent4>
        <a:accent5>
          <a:srgbClr val="BAB3D0"/>
        </a:accent5>
        <a:accent6>
          <a:srgbClr val="7E80CB"/>
        </a:accent6>
        <a:hlink>
          <a:srgbClr val="96B1E6"/>
        </a:hlink>
        <a:folHlink>
          <a:srgbClr val="7BB3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5832</TotalTime>
  <Words>2206</Words>
  <Application>Microsoft Office PowerPoint</Application>
  <PresentationFormat>On-screen Show (4:3)</PresentationFormat>
  <Paragraphs>197</Paragraphs>
  <Slides>17</Slides>
  <Notes>14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cdb2004134l</vt:lpstr>
      <vt:lpstr>Image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Support Core i3, i5, i7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TTTV</dc:creator>
  <cp:lastModifiedBy>MINHTHONG</cp:lastModifiedBy>
  <cp:revision>608</cp:revision>
  <dcterms:created xsi:type="dcterms:W3CDTF">2013-03-22T07:40:25Z</dcterms:created>
  <dcterms:modified xsi:type="dcterms:W3CDTF">2016-06-27T14:24:36Z</dcterms:modified>
</cp:coreProperties>
</file>